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5"/>
  </p:notesMasterIdLst>
  <p:handoutMasterIdLst>
    <p:handoutMasterId r:id="rId76"/>
  </p:handoutMasterIdLst>
  <p:sldIdLst>
    <p:sldId id="537" r:id="rId2"/>
    <p:sldId id="538" r:id="rId3"/>
    <p:sldId id="258" r:id="rId4"/>
    <p:sldId id="569" r:id="rId5"/>
    <p:sldId id="489" r:id="rId6"/>
    <p:sldId id="515" r:id="rId7"/>
    <p:sldId id="539" r:id="rId8"/>
    <p:sldId id="520" r:id="rId9"/>
    <p:sldId id="494" r:id="rId10"/>
    <p:sldId id="541" r:id="rId11"/>
    <p:sldId id="547" r:id="rId12"/>
    <p:sldId id="441" r:id="rId13"/>
    <p:sldId id="585" r:id="rId14"/>
    <p:sldId id="584" r:id="rId15"/>
    <p:sldId id="570" r:id="rId16"/>
    <p:sldId id="543" r:id="rId17"/>
    <p:sldId id="556" r:id="rId18"/>
    <p:sldId id="493" r:id="rId19"/>
    <p:sldId id="544" r:id="rId20"/>
    <p:sldId id="557" r:id="rId21"/>
    <p:sldId id="546" r:id="rId22"/>
    <p:sldId id="453" r:id="rId23"/>
    <p:sldId id="586" r:id="rId24"/>
    <p:sldId id="587" r:id="rId25"/>
    <p:sldId id="549" r:id="rId26"/>
    <p:sldId id="551" r:id="rId27"/>
    <p:sldId id="490" r:id="rId28"/>
    <p:sldId id="447" r:id="rId29"/>
    <p:sldId id="452" r:id="rId30"/>
    <p:sldId id="600" r:id="rId31"/>
    <p:sldId id="571" r:id="rId32"/>
    <p:sldId id="550" r:id="rId33"/>
    <p:sldId id="481" r:id="rId34"/>
    <p:sldId id="572" r:id="rId35"/>
    <p:sldId id="578" r:id="rId36"/>
    <p:sldId id="579" r:id="rId37"/>
    <p:sldId id="580" r:id="rId38"/>
    <p:sldId id="581" r:id="rId39"/>
    <p:sldId id="573" r:id="rId40"/>
    <p:sldId id="436" r:id="rId41"/>
    <p:sldId id="458" r:id="rId42"/>
    <p:sldId id="588" r:id="rId43"/>
    <p:sldId id="597" r:id="rId44"/>
    <p:sldId id="598" r:id="rId45"/>
    <p:sldId id="599" r:id="rId46"/>
    <p:sldId id="594" r:id="rId47"/>
    <p:sldId id="574" r:id="rId48"/>
    <p:sldId id="521" r:id="rId49"/>
    <p:sldId id="590" r:id="rId50"/>
    <p:sldId id="529" r:id="rId51"/>
    <p:sldId id="552" r:id="rId52"/>
    <p:sldId id="459" r:id="rId53"/>
    <p:sldId id="491" r:id="rId54"/>
    <p:sldId id="562" r:id="rId55"/>
    <p:sldId id="460" r:id="rId56"/>
    <p:sldId id="463" r:id="rId57"/>
    <p:sldId id="575" r:id="rId58"/>
    <p:sldId id="461" r:id="rId59"/>
    <p:sldId id="553" r:id="rId60"/>
    <p:sldId id="522" r:id="rId61"/>
    <p:sldId id="523" r:id="rId62"/>
    <p:sldId id="530" r:id="rId63"/>
    <p:sldId id="535" r:id="rId64"/>
    <p:sldId id="582" r:id="rId65"/>
    <p:sldId id="576" r:id="rId66"/>
    <p:sldId id="583" r:id="rId67"/>
    <p:sldId id="527" r:id="rId68"/>
    <p:sldId id="577" r:id="rId69"/>
    <p:sldId id="528" r:id="rId70"/>
    <p:sldId id="595" r:id="rId71"/>
    <p:sldId id="596" r:id="rId72"/>
    <p:sldId id="531" r:id="rId73"/>
    <p:sldId id="533" r:id="rId74"/>
  </p:sldIdLst>
  <p:sldSz cx="12192000" cy="6858000"/>
  <p:notesSz cx="7315200" cy="9601200"/>
  <p:custDataLst>
    <p:tags r:id="rId7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9AC4F-E014-273E-57F2-B18BB743FB87}" v="178" dt="2022-09-16T20:59:36.969"/>
    <p1510:client id="{9D597C8B-0108-F37A-9A20-DCDD3554D05D}" v="4" dt="2022-09-16T21:52:02.173"/>
    <p1510:client id="{B8BBAAA8-0EFD-A843-D0C6-E7B6EBB26952}" v="11" dt="2022-09-16T21:53:47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 autoAdjust="0"/>
    <p:restoredTop sz="80602" autoAdjust="0"/>
  </p:normalViewPr>
  <p:slideViewPr>
    <p:cSldViewPr>
      <p:cViewPr varScale="1">
        <p:scale>
          <a:sx n="122" d="100"/>
          <a:sy n="122" d="100"/>
        </p:scale>
        <p:origin x="240" y="19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41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4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1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0.png"/><Relationship Id="rId5" Type="http://schemas.openxmlformats.org/officeDocument/2006/relationships/tags" Target="../tags/tag10.xml"/><Relationship Id="rId10" Type="http://schemas.openxmlformats.org/officeDocument/2006/relationships/image" Target="../media/image34.png"/><Relationship Id="rId4" Type="http://schemas.openxmlformats.org/officeDocument/2006/relationships/tags" Target="../tags/tag9.xml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4.xml"/><Relationship Id="rId7" Type="http://schemas.openxmlformats.org/officeDocument/2006/relationships/image" Target="../media/image3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16.xml"/><Relationship Id="rId10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9.xml"/><Relationship Id="rId7" Type="http://schemas.openxmlformats.org/officeDocument/2006/relationships/image" Target="../media/image3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tags" Target="../tags/tag22.xml"/><Relationship Id="rId16" Type="http://schemas.openxmlformats.org/officeDocument/2006/relationships/image" Target="../media/image5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2.png"/><Relationship Id="rId5" Type="http://schemas.openxmlformats.org/officeDocument/2006/relationships/tags" Target="../tags/tag25.xml"/><Relationship Id="rId15" Type="http://schemas.openxmlformats.org/officeDocument/2006/relationships/image" Target="../media/image56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31.xml"/><Relationship Id="rId7" Type="http://schemas.openxmlformats.org/officeDocument/2006/relationships/image" Target="../media/image3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png"/><Relationship Id="rId5" Type="http://schemas.openxmlformats.org/officeDocument/2006/relationships/tags" Target="../tags/tag33.xml"/><Relationship Id="rId10" Type="http://schemas.openxmlformats.org/officeDocument/2006/relationships/image" Target="../media/image68.png"/><Relationship Id="rId4" Type="http://schemas.openxmlformats.org/officeDocument/2006/relationships/tags" Target="../tags/tag32.xml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9067800" cy="5064125"/>
          </a:xfrm>
        </p:spPr>
        <p:txBody>
          <a:bodyPr/>
          <a:lstStyle/>
          <a:p>
            <a:pPr marL="342265" indent="-342265" eaLnBrk="1" hangingPunct="1"/>
            <a:r>
              <a:rPr lang="en-US" sz="2400" dirty="0">
                <a:latin typeface="Calibri"/>
                <a:cs typeface="Calibri"/>
              </a:rPr>
              <a:t>Homework 1: Agents</a:t>
            </a:r>
            <a:endParaRPr lang="en-US" dirty="0"/>
          </a:p>
          <a:p>
            <a:pPr marL="742315" indent="-285115"/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Deadline: </a:t>
            </a: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Friday 16 Sep 11:59pm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 (TONIGHT!)</a:t>
            </a:r>
            <a:b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</a:br>
            <a:endParaRPr lang="en-US" sz="2000" dirty="0">
              <a:latin typeface="Calibri"/>
              <a:cs typeface="Calibri"/>
            </a:endParaRPr>
          </a:p>
          <a:p>
            <a:pPr marL="342265" indent="-342265"/>
            <a:r>
              <a:rPr lang="en-US" sz="2400" dirty="0">
                <a:latin typeface="Calibri"/>
                <a:cs typeface="Calibri"/>
              </a:rPr>
              <a:t>Project 0: Python tutorial</a:t>
            </a:r>
          </a:p>
          <a:p>
            <a:pPr marL="742315" lvl="1" indent="-285115"/>
            <a:r>
              <a:rPr lang="en-US" sz="2000" dirty="0">
                <a:latin typeface="Calibri"/>
                <a:cs typeface="Calibri"/>
              </a:rPr>
              <a:t>Deadline: </a:t>
            </a:r>
            <a:r>
              <a:rPr lang="en-US" sz="2000" b="1" dirty="0">
                <a:latin typeface="Calibri"/>
                <a:cs typeface="Calibri"/>
              </a:rPr>
              <a:t>Friday 23 Sep</a:t>
            </a:r>
            <a:br>
              <a:rPr lang="en-US" sz="2000" dirty="0">
                <a:latin typeface="Calibri"/>
                <a:cs typeface="Calibri"/>
              </a:rPr>
            </a:br>
            <a:endParaRPr lang="en-US" sz="2000" dirty="0">
              <a:latin typeface="Calibri"/>
              <a:cs typeface="Calibri"/>
            </a:endParaRPr>
          </a:p>
          <a:p>
            <a:pPr marL="342265" indent="-342265"/>
            <a:r>
              <a:rPr lang="en-US" sz="2400" dirty="0">
                <a:latin typeface="Calibri"/>
                <a:cs typeface="Calibri"/>
              </a:rPr>
              <a:t>Homework 2: Search</a:t>
            </a:r>
            <a:endParaRPr lang="en-US" dirty="0">
              <a:latin typeface="Calibri"/>
              <a:cs typeface="Calibri"/>
            </a:endParaRPr>
          </a:p>
          <a:p>
            <a:pPr marL="742315" lvl="1" indent="-285115"/>
            <a:r>
              <a:rPr lang="en-US" sz="2000" dirty="0">
                <a:latin typeface="Calibri"/>
                <a:cs typeface="Calibri"/>
              </a:rPr>
              <a:t>Deadline: </a:t>
            </a:r>
            <a:r>
              <a:rPr lang="en-US" sz="2000" b="1" dirty="0">
                <a:latin typeface="Calibri"/>
                <a:cs typeface="Calibri"/>
              </a:rPr>
              <a:t>Friday 23 Sep 2022</a:t>
            </a:r>
            <a:endParaRPr lang="en-US" sz="2000" b="1" baseline="30000" dirty="0">
              <a:latin typeface="Calibri"/>
              <a:cs typeface="Calibri"/>
            </a:endParaRPr>
          </a:p>
          <a:p>
            <a:pPr marL="742315" lvl="1" indent="-285115"/>
            <a:r>
              <a:rPr lang="en-US" sz="2000" dirty="0">
                <a:latin typeface="Calibri"/>
                <a:cs typeface="Calibri"/>
              </a:rPr>
              <a:t>Start early and ask questions.  It’s longer than most!</a:t>
            </a:r>
            <a:br>
              <a:rPr lang="en-US" sz="2000" dirty="0">
                <a:latin typeface="Calibri"/>
                <a:cs typeface="Calibri"/>
              </a:rPr>
            </a:br>
            <a:endParaRPr lang="en-US" sz="2000" dirty="0">
              <a:latin typeface="Calibri"/>
              <a:cs typeface="Calibri"/>
            </a:endParaRPr>
          </a:p>
          <a:p>
            <a:pPr marL="342265" indent="-342265"/>
            <a:r>
              <a:rPr lang="en-US" sz="2400" dirty="0">
                <a:latin typeface="Calibri"/>
                <a:cs typeface="Calibri"/>
              </a:rPr>
              <a:t>Homework 3: Constraint Satisfaction</a:t>
            </a:r>
          </a:p>
          <a:p>
            <a:pPr marL="742315" lvl="1" indent="-285115">
              <a:buClr>
                <a:srgbClr val="000000"/>
              </a:buClr>
            </a:pPr>
            <a:r>
              <a:rPr lang="en-US" sz="2000" dirty="0">
                <a:latin typeface="Calibri"/>
                <a:cs typeface="Calibri"/>
              </a:rPr>
              <a:t>Deadline:</a:t>
            </a:r>
            <a:r>
              <a:rPr lang="en-US" sz="2000" b="1" dirty="0">
                <a:latin typeface="Calibri"/>
                <a:cs typeface="Calibri"/>
              </a:rPr>
              <a:t> Friday 30 Sep 2022</a:t>
            </a:r>
            <a:endParaRPr lang="en-US"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370: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854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Dr William </a:t>
            </a:r>
            <a:r>
              <a:rPr lang="en-US" sz="2400" dirty="0" err="1">
                <a:latin typeface="Calibri"/>
                <a:cs typeface="Calibri"/>
              </a:rPr>
              <a:t>DeMeo</a:t>
            </a:r>
            <a:r>
              <a:rPr lang="en-US" sz="2400" dirty="0">
                <a:latin typeface="Calibri"/>
                <a:cs typeface="Calibri"/>
              </a:rPr>
              <a:t>, NJIT</a:t>
            </a:r>
            <a:endParaRPr lang="en-US" dirty="0"/>
          </a:p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Slides courtesy of Pieter </a:t>
            </a:r>
            <a:r>
              <a:rPr lang="en-US" dirty="0" err="1">
                <a:latin typeface="Calibri"/>
                <a:cs typeface="Calibri"/>
              </a:rPr>
              <a:t>Abbeel</a:t>
            </a:r>
            <a:r>
              <a:rPr lang="en-US" dirty="0">
                <a:latin typeface="Calibri"/>
                <a:cs typeface="Calibri"/>
              </a:rPr>
              <a:t> &amp; Dan Klein, UC Berkeley</a:t>
            </a:r>
            <a:endParaRPr lang="en-US">
              <a:cs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Outline</a:t>
            </a:r>
            <a:endParaRPr lang="en-US" dirty="0">
              <a:cs typeface="Calibri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9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9C691BA8-89E2-B744-9C16-E27863AC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39000</TotalTime>
  <Words>2763</Words>
  <Application>Microsoft Office PowerPoint</Application>
  <PresentationFormat>Widescreen</PresentationFormat>
  <Paragraphs>637</Paragraphs>
  <Slides>73</Slides>
  <Notes>14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dan-berkeley-nlp-v1</vt:lpstr>
      <vt:lpstr>Announcements</vt:lpstr>
      <vt:lpstr>CS 370: Artificial Intelligence </vt:lpstr>
      <vt:lpstr>Outline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2332</cp:revision>
  <cp:lastPrinted>2018-08-30T06:00:54Z</cp:lastPrinted>
  <dcterms:created xsi:type="dcterms:W3CDTF">2004-08-27T04:16:05Z</dcterms:created>
  <dcterms:modified xsi:type="dcterms:W3CDTF">2022-09-30T20:31:45Z</dcterms:modified>
</cp:coreProperties>
</file>